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80" r:id="rId4"/>
    <p:sldId id="281" r:id="rId5"/>
    <p:sldId id="282" r:id="rId6"/>
    <p:sldId id="285" r:id="rId7"/>
  </p:sldIdLst>
  <p:sldSz cx="9906000" cy="6858000" type="A4"/>
  <p:notesSz cx="7099300" cy="102346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ja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32" y="-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75B7BE-9033-4BAE-90FD-11208D82FC3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C06E44E-4D96-46EA-9117-5854AF718B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058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2950" y="1628802"/>
            <a:ext cx="8420100" cy="1470025"/>
          </a:xfrm>
        </p:spPr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6576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448301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46BA-EEBA-4F5A-B8C5-04CD1785AF65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C5C6-5211-440F-ACE9-55E07BD8CFC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1041130" y="3140969"/>
            <a:ext cx="2304462" cy="118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3800872" y="3140968"/>
            <a:ext cx="2304462" cy="118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6525878" y="3140967"/>
            <a:ext cx="2304462" cy="118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1041130" y="1657452"/>
            <a:ext cx="2304462" cy="118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>
          <a:xfrm>
            <a:off x="3800872" y="1657451"/>
            <a:ext cx="2304462" cy="118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6525878" y="1676129"/>
            <a:ext cx="2304462" cy="118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07" b="16113"/>
          <a:stretch/>
        </p:blipFill>
        <p:spPr>
          <a:xfrm>
            <a:off x="1033440" y="4631684"/>
            <a:ext cx="2318126" cy="121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35" b="10274"/>
          <a:stretch/>
        </p:blipFill>
        <p:spPr>
          <a:xfrm>
            <a:off x="3793899" y="4631684"/>
            <a:ext cx="2316852" cy="121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17384"/>
          <a:stretch/>
        </p:blipFill>
        <p:spPr>
          <a:xfrm>
            <a:off x="6525878" y="4581128"/>
            <a:ext cx="2304462" cy="12660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42568" y="1017939"/>
            <a:ext cx="3619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TOP SAILING EVENT!</a:t>
            </a:r>
            <a:endParaRPr lang="hr-HR" dirty="0">
              <a:solidFill>
                <a:schemeClr val="tx2">
                  <a:lumMod val="50000"/>
                </a:schemeClr>
              </a:solidFill>
              <a:latin typeface="Square721 Cn BT" panose="020B04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0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0157" y="1700808"/>
            <a:ext cx="3619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FIUMANKA 2014 IN NUMBERS</a:t>
            </a:r>
            <a:endParaRPr lang="hr-HR" dirty="0">
              <a:solidFill>
                <a:schemeClr val="tx2">
                  <a:lumMod val="50000"/>
                </a:schemeClr>
              </a:solidFill>
              <a:latin typeface="Square721 Cn BT" panose="020B040602020205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10157" y="3123227"/>
            <a:ext cx="2990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quare721 Cn BT" panose="020B0406020202050204" pitchFamily="34" charset="0"/>
              </a:rPr>
              <a:t>A main feature that distinguishes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quare721 Cn BT" panose="020B0406020202050204" pitchFamily="34" charset="0"/>
              </a:rPr>
              <a:t>Fiumanka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quare721 Cn BT" panose="020B0406020202050204" pitchFamily="34" charset="0"/>
              </a:rPr>
              <a:t> from other top sailing events is that it is free for all participants</a:t>
            </a:r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1064568" y="2105529"/>
            <a:ext cx="2678645" cy="963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• </a:t>
            </a:r>
            <a:r>
              <a:rPr lang="hr-HR" sz="1200" dirty="0" smtClean="0">
                <a:solidFill>
                  <a:schemeClr val="tx1"/>
                </a:solidFill>
                <a:latin typeface="Square721 Cn BT" panose="020B0406020202050204" pitchFamily="34" charset="0"/>
              </a:rPr>
              <a:t>170</a:t>
            </a:r>
            <a:r>
              <a:rPr lang="en-US" sz="1200" dirty="0" smtClean="0">
                <a:solidFill>
                  <a:schemeClr val="tx1"/>
                </a:solidFill>
                <a:latin typeface="Square721 Cn BT" panose="020B040602020205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boats from 12 countries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• 5 different races within </a:t>
            </a:r>
            <a:r>
              <a:rPr lang="en-US" sz="1200" dirty="0" err="1">
                <a:solidFill>
                  <a:schemeClr val="tx1"/>
                </a:solidFill>
                <a:latin typeface="Square721 Cn BT" panose="020B0406020202050204" pitchFamily="34" charset="0"/>
              </a:rPr>
              <a:t>Fiumank</a:t>
            </a:r>
            <a:r>
              <a:rPr lang="hr-HR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• More than 2,000 participants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Square721 Cn BT" panose="020B0406020202050204" pitchFamily="34" charset="0"/>
              </a:rPr>
              <a:t>• More than 20,000 spectators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8904" y="1700808"/>
            <a:ext cx="52410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7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0156" y="1700808"/>
            <a:ext cx="8535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FIUMANKA IS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UNIQUE EVENT WITH GREAT FLAIR IN WHICH PARTICIPANTS FIND PURE ENJOYMENT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quare721 Cn BT" panose="020B040602020205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0" b="-2238"/>
          <a:stretch/>
        </p:blipFill>
        <p:spPr>
          <a:xfrm>
            <a:off x="991032" y="2576234"/>
            <a:ext cx="2560320" cy="1933543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03201" y="4617772"/>
            <a:ext cx="2735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200" dirty="0">
                <a:latin typeface="Square721 Cn BT" panose="020B0406020202050204" pitchFamily="34" charset="0"/>
              </a:rPr>
              <a:t>businessmen do business in a relaxed way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63484" y="4623519"/>
            <a:ext cx="27359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200" dirty="0">
                <a:latin typeface="Square721 Cn BT" panose="020B0406020202050204" pitchFamily="34" charset="0"/>
              </a:rPr>
              <a:t>politicians and businessmen enjoy sailing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24099" y="4617771"/>
            <a:ext cx="2735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200" dirty="0">
                <a:latin typeface="Square721 Cn BT" panose="020B0406020202050204" pitchFamily="34" charset="0"/>
              </a:rPr>
              <a:t>media find pleasure in outplaying one another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51315" y="2576234"/>
            <a:ext cx="2560320" cy="18975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13585" y="2576234"/>
            <a:ext cx="255701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8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27038" y="2139355"/>
            <a:ext cx="5760640" cy="3092637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1045294" y="5301208"/>
            <a:ext cx="7724129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1200" dirty="0">
                <a:latin typeface="Square721 Cn BT" panose="020B0406020202050204" pitchFamily="34" charset="0"/>
              </a:rPr>
              <a:t>For the </a:t>
            </a:r>
            <a:r>
              <a:rPr lang="hr-HR" sz="1200" dirty="0" smtClean="0">
                <a:latin typeface="Square721 Cn BT" panose="020B0406020202050204" pitchFamily="34" charset="0"/>
              </a:rPr>
              <a:t>sixth </a:t>
            </a:r>
            <a:r>
              <a:rPr lang="en-GB" sz="1200" dirty="0">
                <a:latin typeface="Square721 Cn BT" panose="020B0406020202050204" pitchFamily="34" charset="0"/>
              </a:rPr>
              <a:t>year in a row, </a:t>
            </a:r>
            <a:r>
              <a:rPr lang="en-GB" sz="1200" dirty="0" smtClean="0">
                <a:latin typeface="Square721 Cn BT" panose="020B0406020202050204" pitchFamily="34" charset="0"/>
              </a:rPr>
              <a:t>the </a:t>
            </a:r>
            <a:r>
              <a:rPr lang="en-GB" sz="1200" dirty="0" err="1">
                <a:latin typeface="Square721 Cn BT" panose="020B0406020202050204" pitchFamily="34" charset="0"/>
              </a:rPr>
              <a:t>Fiumanka</a:t>
            </a:r>
            <a:r>
              <a:rPr lang="en-GB" sz="1200" dirty="0">
                <a:latin typeface="Square721 Cn BT" panose="020B0406020202050204" pitchFamily="34" charset="0"/>
              </a:rPr>
              <a:t> is held </a:t>
            </a:r>
            <a:r>
              <a:rPr lang="en-GB" sz="1200" dirty="0" smtClean="0">
                <a:latin typeface="Square721 Cn BT" panose="020B0406020202050204" pitchFamily="34" charset="0"/>
              </a:rPr>
              <a:t>under </a:t>
            </a:r>
            <a:r>
              <a:rPr lang="en-GB" sz="1200" dirty="0">
                <a:latin typeface="Square721 Cn BT" panose="020B0406020202050204" pitchFamily="34" charset="0"/>
              </a:rPr>
              <a:t>the patronage of the </a:t>
            </a:r>
            <a:r>
              <a:rPr lang="en-GB" sz="1200" dirty="0" smtClean="0">
                <a:latin typeface="Square721 Cn BT" panose="020B0406020202050204" pitchFamily="34" charset="0"/>
              </a:rPr>
              <a:t>Croatian </a:t>
            </a:r>
            <a:r>
              <a:rPr lang="en-GB" sz="1200" dirty="0">
                <a:latin typeface="Square721 Cn BT" panose="020B0406020202050204" pitchFamily="34" charset="0"/>
              </a:rPr>
              <a:t>President </a:t>
            </a:r>
            <a:r>
              <a:rPr lang="en-GB" sz="1200" dirty="0" err="1">
                <a:latin typeface="Square721 Cn BT" panose="020B0406020202050204" pitchFamily="34" charset="0"/>
              </a:rPr>
              <a:t>Dr.</a:t>
            </a:r>
            <a:r>
              <a:rPr lang="en-GB" sz="1200" dirty="0">
                <a:latin typeface="Square721 Cn BT" panose="020B0406020202050204" pitchFamily="34" charset="0"/>
              </a:rPr>
              <a:t> Ivo </a:t>
            </a:r>
            <a:r>
              <a:rPr lang="en-GB" sz="1200" dirty="0" err="1">
                <a:latin typeface="Square721 Cn BT" panose="020B0406020202050204" pitchFamily="34" charset="0"/>
              </a:rPr>
              <a:t>Josipović</a:t>
            </a:r>
            <a:endParaRPr lang="en-GB" sz="1200" dirty="0">
              <a:latin typeface="Square721 Cn BT" panose="020B040602020205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r-HR" sz="1200" dirty="0">
              <a:latin typeface="Square721 Cn BT" panose="020B040602020205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1200" dirty="0" smtClean="0">
                <a:latin typeface="Square721 Cn BT" panose="020B0406020202050204" pitchFamily="34" charset="0"/>
              </a:rPr>
              <a:t>Fiumanka is also held under the patronage of City of Rijeka, Primorsko-goranska County, City of Rijeka Tourist Board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r-HR" sz="1200" dirty="0" smtClean="0">
                <a:latin typeface="Square721 Cn BT" panose="020B0406020202050204" pitchFamily="34" charset="0"/>
              </a:rPr>
              <a:t>and Rijeka Port Authority.</a:t>
            </a:r>
            <a:endParaRPr lang="en-GB" sz="1200" dirty="0" smtClean="0">
              <a:latin typeface="Square721 Cn BT" panose="020B040602020205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0157" y="1700808"/>
            <a:ext cx="3619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PATRONAGES</a:t>
            </a:r>
            <a:endParaRPr lang="hr-HR" dirty="0">
              <a:solidFill>
                <a:schemeClr val="tx2">
                  <a:lumMod val="50000"/>
                </a:schemeClr>
              </a:solidFill>
              <a:latin typeface="Square721 Cn BT" panose="020B04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2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704528" y="1916832"/>
            <a:ext cx="4248472" cy="29523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2015 </a:t>
            </a:r>
            <a:r>
              <a:rPr lang="hr-HR" sz="1800" dirty="0" smtClean="0">
                <a:solidFill>
                  <a:schemeClr val="tx2">
                    <a:lumMod val="50000"/>
                  </a:schemeClr>
                </a:solidFill>
                <a:latin typeface="Square721 Cn BT" panose="020B0406020202050204" pitchFamily="34" charset="0"/>
              </a:rPr>
              <a:t>FIUMANKA PROGRAMME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200" dirty="0">
                <a:latin typeface="Square721 Cn BT" panose="020B0406020202050204" pitchFamily="34" charset="0"/>
              </a:rPr>
              <a:t/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SAILING SHOW Fiumanka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( Sailing Fair) </a:t>
            </a:r>
            <a:r>
              <a:rPr lang="hr-HR" sz="1200" dirty="0" smtClean="0">
                <a:latin typeface="Square721 Cn BT" panose="020B0406020202050204" pitchFamily="34" charset="0"/>
              </a:rPr>
              <a:t>10 </a:t>
            </a:r>
            <a:r>
              <a:rPr lang="hr-HR" sz="1200" dirty="0">
                <a:latin typeface="Square721 Cn BT" panose="020B0406020202050204" pitchFamily="34" charset="0"/>
              </a:rPr>
              <a:t>- </a:t>
            </a:r>
            <a:r>
              <a:rPr lang="hr-HR" sz="1200" dirty="0" smtClean="0">
                <a:latin typeface="Square721 Cn BT" panose="020B0406020202050204" pitchFamily="34" charset="0"/>
              </a:rPr>
              <a:t>12 </a:t>
            </a:r>
            <a:r>
              <a:rPr lang="hr-HR" sz="1200" dirty="0">
                <a:latin typeface="Square721 Cn BT" panose="020B0406020202050204" pitchFamily="34" charset="0"/>
              </a:rPr>
              <a:t>June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LIBURNIAN REGATTA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(Navigation regatta via ancient maritime routes of Liburnia) </a:t>
            </a:r>
            <a:r>
              <a:rPr lang="hr-HR" sz="1200" dirty="0" smtClean="0">
                <a:latin typeface="Square721 Cn BT" panose="020B0406020202050204" pitchFamily="34" charset="0"/>
              </a:rPr>
              <a:t>10 </a:t>
            </a:r>
            <a:r>
              <a:rPr lang="hr-HR" sz="1200" dirty="0">
                <a:latin typeface="Square721 Cn BT" panose="020B0406020202050204" pitchFamily="34" charset="0"/>
              </a:rPr>
              <a:t>- </a:t>
            </a:r>
            <a:r>
              <a:rPr lang="hr-HR" sz="1200" dirty="0" smtClean="0">
                <a:latin typeface="Square721 Cn BT" panose="020B0406020202050204" pitchFamily="34" charset="0"/>
              </a:rPr>
              <a:t>11 </a:t>
            </a:r>
            <a:r>
              <a:rPr lang="hr-HR" sz="1200" dirty="0">
                <a:latin typeface="Square721 Cn BT" panose="020B0406020202050204" pitchFamily="34" charset="0"/>
              </a:rPr>
              <a:t>June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 smtClean="0">
                <a:latin typeface="Square721 Cn BT" panose="020B0406020202050204" pitchFamily="34" charset="0"/>
              </a:rPr>
              <a:t>EMSR</a:t>
            </a:r>
            <a:r>
              <a:rPr lang="hr-HR" sz="1200" dirty="0">
                <a:latin typeface="Square721 Cn BT" panose="020B0406020202050204" pitchFamily="34" charset="0"/>
              </a:rPr>
              <a:t/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(European Media Sailing Race) </a:t>
            </a:r>
            <a:r>
              <a:rPr lang="hr-HR" sz="1200" dirty="0" smtClean="0">
                <a:latin typeface="Square721 Cn BT" panose="020B0406020202050204" pitchFamily="34" charset="0"/>
              </a:rPr>
              <a:t>11 </a:t>
            </a:r>
            <a:r>
              <a:rPr lang="hr-HR" sz="1200" dirty="0">
                <a:latin typeface="Square721 Cn BT" panose="020B0406020202050204" pitchFamily="34" charset="0"/>
              </a:rPr>
              <a:t>- </a:t>
            </a:r>
            <a:r>
              <a:rPr lang="hr-HR" sz="1200" dirty="0" smtClean="0">
                <a:latin typeface="Square721 Cn BT" panose="020B0406020202050204" pitchFamily="34" charset="0"/>
              </a:rPr>
              <a:t>12 </a:t>
            </a:r>
            <a:r>
              <a:rPr lang="hr-HR" sz="1200" dirty="0">
                <a:latin typeface="Square721 Cn BT" panose="020B0406020202050204" pitchFamily="34" charset="0"/>
              </a:rPr>
              <a:t>June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ROTARY Fiumanka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(Charity Regatta of the Rotary Club of Rijeka) </a:t>
            </a:r>
            <a:r>
              <a:rPr lang="hr-HR" sz="1200" dirty="0" smtClean="0">
                <a:latin typeface="Square721 Cn BT" panose="020B0406020202050204" pitchFamily="34" charset="0"/>
              </a:rPr>
              <a:t>10 </a:t>
            </a:r>
            <a:r>
              <a:rPr lang="hr-HR" sz="1200" dirty="0">
                <a:latin typeface="Square721 Cn BT" panose="020B0406020202050204" pitchFamily="34" charset="0"/>
              </a:rPr>
              <a:t>- </a:t>
            </a:r>
            <a:r>
              <a:rPr lang="hr-HR" sz="1200" dirty="0" smtClean="0">
                <a:latin typeface="Square721 Cn BT" panose="020B0406020202050204" pitchFamily="34" charset="0"/>
              </a:rPr>
              <a:t>11 </a:t>
            </a:r>
            <a:r>
              <a:rPr lang="hr-HR" sz="1200" dirty="0">
                <a:latin typeface="Square721 Cn BT" panose="020B0406020202050204" pitchFamily="34" charset="0"/>
              </a:rPr>
              <a:t>June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FIUMANKA</a:t>
            </a:r>
            <a:br>
              <a:rPr lang="hr-HR" sz="1200" dirty="0">
                <a:latin typeface="Square721 Cn BT" panose="020B0406020202050204" pitchFamily="34" charset="0"/>
              </a:rPr>
            </a:br>
            <a:r>
              <a:rPr lang="hr-HR" sz="1200" dirty="0">
                <a:latin typeface="Square721 Cn BT" panose="020B0406020202050204" pitchFamily="34" charset="0"/>
              </a:rPr>
              <a:t>(the traditional final race) </a:t>
            </a:r>
            <a:r>
              <a:rPr lang="hr-HR" sz="1200" dirty="0" smtClean="0">
                <a:latin typeface="Square721 Cn BT" panose="020B0406020202050204" pitchFamily="34" charset="0"/>
              </a:rPr>
              <a:t>12 </a:t>
            </a:r>
            <a:r>
              <a:rPr lang="hr-HR" sz="1200" dirty="0">
                <a:latin typeface="Square721 Cn BT" panose="020B0406020202050204" pitchFamily="34" charset="0"/>
              </a:rPr>
              <a:t>June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Square721 Cn BT" panose="020B04060202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69024" y="764704"/>
            <a:ext cx="42284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9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is721">
      <a:majorFont>
        <a:latin typeface="Swis721 Cn BT"/>
        <a:ea typeface=""/>
        <a:cs typeface=""/>
      </a:majorFont>
      <a:minorFont>
        <a:latin typeface="Swis721 Cn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400" i="1" dirty="0" smtClean="0">
            <a:solidFill>
              <a:srgbClr val="002060"/>
            </a:solidFill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135</Words>
  <Application>Microsoft Office PowerPoint</Application>
  <PresentationFormat>A4 (210x297 mm)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tema</vt:lpstr>
      <vt:lpstr>Slajd 1</vt:lpstr>
      <vt:lpstr>Slajd 2</vt:lpstr>
      <vt:lpstr>Slajd 3</vt:lpstr>
      <vt:lpstr>Slajd 4</vt:lpstr>
      <vt:lpstr>Slajd 5</vt:lpstr>
      <vt:lpstr>Slajd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Fiumanka</dc:title>
  <dc:creator>dud</dc:creator>
  <cp:lastModifiedBy>User</cp:lastModifiedBy>
  <cp:revision>222</cp:revision>
  <cp:lastPrinted>2013-12-18T13:55:51Z</cp:lastPrinted>
  <dcterms:created xsi:type="dcterms:W3CDTF">2010-11-22T21:13:16Z</dcterms:created>
  <dcterms:modified xsi:type="dcterms:W3CDTF">2014-10-21T19:51:07Z</dcterms:modified>
</cp:coreProperties>
</file>